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91"/>
  </p:notesMasterIdLst>
  <p:sldIdLst>
    <p:sldId id="956" r:id="rId2"/>
    <p:sldId id="957" r:id="rId3"/>
    <p:sldId id="958" r:id="rId4"/>
    <p:sldId id="959" r:id="rId5"/>
    <p:sldId id="961" r:id="rId6"/>
    <p:sldId id="962" r:id="rId7"/>
    <p:sldId id="963" r:id="rId8"/>
    <p:sldId id="964" r:id="rId9"/>
    <p:sldId id="965" r:id="rId10"/>
    <p:sldId id="966" r:id="rId11"/>
    <p:sldId id="967" r:id="rId12"/>
    <p:sldId id="969" r:id="rId13"/>
    <p:sldId id="973" r:id="rId14"/>
    <p:sldId id="970" r:id="rId15"/>
    <p:sldId id="974" r:id="rId16"/>
    <p:sldId id="976" r:id="rId17"/>
    <p:sldId id="981" r:id="rId18"/>
    <p:sldId id="975" r:id="rId19"/>
    <p:sldId id="1195" r:id="rId20"/>
    <p:sldId id="977" r:id="rId21"/>
    <p:sldId id="978" r:id="rId22"/>
    <p:sldId id="979" r:id="rId23"/>
    <p:sldId id="980" r:id="rId24"/>
    <p:sldId id="968" r:id="rId25"/>
    <p:sldId id="982" r:id="rId26"/>
    <p:sldId id="985" r:id="rId27"/>
    <p:sldId id="1201" r:id="rId28"/>
    <p:sldId id="1202" r:id="rId29"/>
    <p:sldId id="983" r:id="rId30"/>
    <p:sldId id="1193" r:id="rId31"/>
    <p:sldId id="1194" r:id="rId32"/>
    <p:sldId id="986" r:id="rId33"/>
    <p:sldId id="987" r:id="rId34"/>
    <p:sldId id="988" r:id="rId35"/>
    <p:sldId id="989" r:id="rId36"/>
    <p:sldId id="1253" r:id="rId37"/>
    <p:sldId id="1254" r:id="rId38"/>
    <p:sldId id="991" r:id="rId39"/>
    <p:sldId id="992" r:id="rId40"/>
    <p:sldId id="995" r:id="rId41"/>
    <p:sldId id="994" r:id="rId42"/>
    <p:sldId id="996" r:id="rId43"/>
    <p:sldId id="997" r:id="rId44"/>
    <p:sldId id="998" r:id="rId45"/>
    <p:sldId id="999" r:id="rId46"/>
    <p:sldId id="1000" r:id="rId47"/>
    <p:sldId id="1002" r:id="rId48"/>
    <p:sldId id="1003" r:id="rId49"/>
    <p:sldId id="1004" r:id="rId50"/>
    <p:sldId id="1005" r:id="rId51"/>
    <p:sldId id="1006" r:id="rId52"/>
    <p:sldId id="1007" r:id="rId53"/>
    <p:sldId id="1008" r:id="rId54"/>
    <p:sldId id="1009" r:id="rId55"/>
    <p:sldId id="1010" r:id="rId56"/>
    <p:sldId id="1255" r:id="rId57"/>
    <p:sldId id="1011" r:id="rId58"/>
    <p:sldId id="1012" r:id="rId59"/>
    <p:sldId id="1013" r:id="rId60"/>
    <p:sldId id="1014" r:id="rId61"/>
    <p:sldId id="1015" r:id="rId62"/>
    <p:sldId id="1017" r:id="rId63"/>
    <p:sldId id="1021" r:id="rId64"/>
    <p:sldId id="1022" r:id="rId65"/>
    <p:sldId id="1020" r:id="rId66"/>
    <p:sldId id="1206" r:id="rId67"/>
    <p:sldId id="1023" r:id="rId68"/>
    <p:sldId id="1025" r:id="rId69"/>
    <p:sldId id="1026" r:id="rId70"/>
    <p:sldId id="1027" r:id="rId71"/>
    <p:sldId id="1028" r:id="rId72"/>
    <p:sldId id="1029" r:id="rId73"/>
    <p:sldId id="1208" r:id="rId74"/>
    <p:sldId id="1209" r:id="rId75"/>
    <p:sldId id="1216" r:id="rId76"/>
    <p:sldId id="1228" r:id="rId77"/>
    <p:sldId id="1252" r:id="rId78"/>
    <p:sldId id="1030" r:id="rId79"/>
    <p:sldId id="1031" r:id="rId80"/>
    <p:sldId id="1032" r:id="rId81"/>
    <p:sldId id="1033" r:id="rId82"/>
    <p:sldId id="1034" r:id="rId83"/>
    <p:sldId id="1036" r:id="rId84"/>
    <p:sldId id="1035" r:id="rId85"/>
    <p:sldId id="1037" r:id="rId86"/>
    <p:sldId id="1038" r:id="rId87"/>
    <p:sldId id="1040" r:id="rId88"/>
    <p:sldId id="1212" r:id="rId89"/>
    <p:sldId id="1039" r:id="rId9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052" autoAdjust="0"/>
    <p:restoredTop sz="84359" autoAdjust="0"/>
  </p:normalViewPr>
  <p:slideViewPr>
    <p:cSldViewPr snapToGrid="0" snapToObjects="1">
      <p:cViewPr varScale="1">
        <p:scale>
          <a:sx n="93" d="100"/>
          <a:sy n="93" d="100"/>
        </p:scale>
        <p:origin x="96" y="312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tableStyles" Target="tableStyle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5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9/10/2025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3" Type="http://schemas.openxmlformats.org/officeDocument/2006/relationships/hyperlink" Target="https://people.cs.umass.edu/~phuthipong/" TargetMode="External"/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M</a:t>
            </a:r>
            <a:r>
              <a:rPr lang="en-US" altLang="zh-CN" dirty="0"/>
              <a:t>odem </a:t>
            </a:r>
            <a:r>
              <a:rPr lang="zh-CN" altLang="en-US" dirty="0"/>
              <a:t>解调器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67753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/>
              <a:t>https://www.mwrf.net/tool/mathematics/2014/13619.html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413223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6317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9548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32017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Segue: from performance to security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23884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02503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0483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047302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995173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80232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74980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19275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Thanks to </a:t>
            </a:r>
            <a:r>
              <a:rPr lang="en-US" dirty="0">
                <a:hlinkClick r:id="rId3"/>
              </a:rPr>
              <a:t>Nikko Bovornkeeratiroj</a:t>
            </a:r>
            <a:r>
              <a:rPr lang="en-US" dirty="0"/>
              <a:t>,  Phuthipong &lt;phuthipong@cs.umass.edu&gt;, for the stacking dolls idea and 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96919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920421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925736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1504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85633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3255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281912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462131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092260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4.png"/><Relationship Id="rId5" Type="http://schemas.openxmlformats.org/officeDocument/2006/relationships/image" Target="../media/image45.emf"/><Relationship Id="rId4" Type="http://schemas.openxmlformats.org/officeDocument/2006/relationships/oleObject" Target="../embeddings/oleObject2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4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4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2.png"/><Relationship Id="rId3" Type="http://schemas.openxmlformats.org/officeDocument/2006/relationships/image" Target="../media/image3.png"/><Relationship Id="rId7" Type="http://schemas.openxmlformats.org/officeDocument/2006/relationships/image" Target="../media/image52.png"/><Relationship Id="rId12" Type="http://schemas.openxmlformats.org/officeDocument/2006/relationships/image" Target="../media/image57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6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5" Type="http://schemas.openxmlformats.org/officeDocument/2006/relationships/image" Target="../media/image59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Relationship Id="rId14" Type="http://schemas.openxmlformats.org/officeDocument/2006/relationships/image" Target="../media/image5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3.png"/><Relationship Id="rId7" Type="http://schemas.openxmlformats.org/officeDocument/2006/relationships/image" Target="../media/image6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2.png"/><Relationship Id="rId11" Type="http://schemas.openxmlformats.org/officeDocument/2006/relationships/image" Target="../media/image54.png"/><Relationship Id="rId5" Type="http://schemas.openxmlformats.org/officeDocument/2006/relationships/image" Target="../media/image61.png"/><Relationship Id="rId10" Type="http://schemas.openxmlformats.org/officeDocument/2006/relationships/image" Target="../media/image53.png"/><Relationship Id="rId4" Type="http://schemas.openxmlformats.org/officeDocument/2006/relationships/image" Target="../media/image49.png"/><Relationship Id="rId9" Type="http://schemas.openxmlformats.org/officeDocument/2006/relationships/image" Target="../media/image4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image" Target="../media/image73.png"/><Relationship Id="rId3" Type="http://schemas.openxmlformats.org/officeDocument/2006/relationships/image" Target="../media/image3.png"/><Relationship Id="rId7" Type="http://schemas.openxmlformats.org/officeDocument/2006/relationships/image" Target="../media/image67.png"/><Relationship Id="rId12" Type="http://schemas.openxmlformats.org/officeDocument/2006/relationships/image" Target="../media/image7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6.png"/><Relationship Id="rId11" Type="http://schemas.openxmlformats.org/officeDocument/2006/relationships/image" Target="../media/image71.png"/><Relationship Id="rId5" Type="http://schemas.openxmlformats.org/officeDocument/2006/relationships/image" Target="../media/image65.png"/><Relationship Id="rId10" Type="http://schemas.openxmlformats.org/officeDocument/2006/relationships/image" Target="../media/image70.png"/><Relationship Id="rId4" Type="http://schemas.openxmlformats.org/officeDocument/2006/relationships/image" Target="../media/image49.png"/><Relationship Id="rId9" Type="http://schemas.openxmlformats.org/officeDocument/2006/relationships/image" Target="../media/image69.png"/><Relationship Id="rId14" Type="http://schemas.openxmlformats.org/officeDocument/2006/relationships/image" Target="../media/image4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4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24" Type="http://schemas.openxmlformats.org/officeDocument/2006/relationships/image" Target="../media/image74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13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6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" Type="http://schemas.openxmlformats.org/officeDocument/2006/relationships/image" Target="../media/image2.png"/><Relationship Id="rId21" Type="http://schemas.openxmlformats.org/officeDocument/2006/relationships/image" Target="../media/image2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5.png"/><Relationship Id="rId20" Type="http://schemas.openxmlformats.org/officeDocument/2006/relationships/image" Target="../media/image1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jpeg"/><Relationship Id="rId11" Type="http://schemas.openxmlformats.org/officeDocument/2006/relationships/image" Target="../media/image10.png"/><Relationship Id="rId24" Type="http://schemas.openxmlformats.org/officeDocument/2006/relationships/image" Target="../media/image23.png"/><Relationship Id="rId5" Type="http://schemas.openxmlformats.org/officeDocument/2006/relationships/image" Target="../media/image4.png"/><Relationship Id="rId15" Type="http://schemas.openxmlformats.org/officeDocument/2006/relationships/image" Target="../media/image14.png"/><Relationship Id="rId23" Type="http://schemas.openxmlformats.org/officeDocument/2006/relationships/image" Target="../media/image22.png"/><Relationship Id="rId10" Type="http://schemas.openxmlformats.org/officeDocument/2006/relationships/image" Target="../media/image9.png"/><Relationship Id="rId19" Type="http://schemas.openxmlformats.org/officeDocument/2006/relationships/image" Target="../media/image1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Relationship Id="rId22" Type="http://schemas.openxmlformats.org/officeDocument/2006/relationships/image" Target="../media/image2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6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8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0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3.png"/><Relationship Id="rId4" Type="http://schemas.openxmlformats.org/officeDocument/2006/relationships/image" Target="../media/image82.jp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6.emf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eg"/><Relationship Id="rId13" Type="http://schemas.openxmlformats.org/officeDocument/2006/relationships/image" Target="../media/image32.png"/><Relationship Id="rId18" Type="http://schemas.openxmlformats.org/officeDocument/2006/relationships/image" Target="../media/image37.jpeg"/><Relationship Id="rId3" Type="http://schemas.openxmlformats.org/officeDocument/2006/relationships/notesSlide" Target="../notesSlides/notesSlide3.xml"/><Relationship Id="rId21" Type="http://schemas.openxmlformats.org/officeDocument/2006/relationships/image" Target="../media/image40.png"/><Relationship Id="rId7" Type="http://schemas.openxmlformats.org/officeDocument/2006/relationships/image" Target="../media/image28.png"/><Relationship Id="rId12" Type="http://schemas.openxmlformats.org/officeDocument/2006/relationships/image" Target="../media/image31.png"/><Relationship Id="rId17" Type="http://schemas.openxmlformats.org/officeDocument/2006/relationships/image" Target="../media/image36.png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35.png"/><Relationship Id="rId20" Type="http://schemas.openxmlformats.org/officeDocument/2006/relationships/image" Target="../media/image39.png"/><Relationship Id="rId1" Type="http://schemas.openxmlformats.org/officeDocument/2006/relationships/vmlDrawing" Target="../drawings/vmlDrawing1.vml"/><Relationship Id="rId6" Type="http://schemas.openxmlformats.org/officeDocument/2006/relationships/image" Target="../media/image27.png"/><Relationship Id="rId11" Type="http://schemas.openxmlformats.org/officeDocument/2006/relationships/image" Target="../media/image30.emf"/><Relationship Id="rId5" Type="http://schemas.openxmlformats.org/officeDocument/2006/relationships/image" Target="../media/image26.jpeg"/><Relationship Id="rId15" Type="http://schemas.openxmlformats.org/officeDocument/2006/relationships/image" Target="../media/image34.png"/><Relationship Id="rId10" Type="http://schemas.openxmlformats.org/officeDocument/2006/relationships/image" Target="../media/image24.png"/><Relationship Id="rId19" Type="http://schemas.openxmlformats.org/officeDocument/2006/relationships/image" Target="../media/image38.jpeg"/><Relationship Id="rId4" Type="http://schemas.openxmlformats.org/officeDocument/2006/relationships/image" Target="../media/image25.png"/><Relationship Id="rId9" Type="http://schemas.openxmlformats.org/officeDocument/2006/relationships/oleObject" Target="../embeddings/oleObject1.bin"/><Relationship Id="rId14" Type="http://schemas.openxmlformats.org/officeDocument/2006/relationships/image" Target="../media/image33.png"/><Relationship Id="rId22" Type="http://schemas.openxmlformats.org/officeDocument/2006/relationships/image" Target="../media/image4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9.png"/><Relationship Id="rId5" Type="http://schemas.openxmlformats.org/officeDocument/2006/relationships/image" Target="../media/image88.png"/><Relationship Id="rId4" Type="http://schemas.openxmlformats.org/officeDocument/2006/relationships/image" Target="../media/image8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7.png"/><Relationship Id="rId18" Type="http://schemas.openxmlformats.org/officeDocument/2006/relationships/image" Target="../media/image3.png"/><Relationship Id="rId3" Type="http://schemas.openxmlformats.org/officeDocument/2006/relationships/image" Target="../media/image9.png"/><Relationship Id="rId21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14.png"/><Relationship Id="rId17" Type="http://schemas.openxmlformats.org/officeDocument/2006/relationships/image" Target="../media/image16.pn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0.png"/><Relationship Id="rId20" Type="http://schemas.openxmlformats.org/officeDocument/2006/relationships/image" Target="../media/image1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png"/><Relationship Id="rId11" Type="http://schemas.openxmlformats.org/officeDocument/2006/relationships/image" Target="../media/image11.png"/><Relationship Id="rId5" Type="http://schemas.openxmlformats.org/officeDocument/2006/relationships/image" Target="../media/image20.png"/><Relationship Id="rId15" Type="http://schemas.openxmlformats.org/officeDocument/2006/relationships/image" Target="../media/image2.png"/><Relationship Id="rId23" Type="http://schemas.openxmlformats.org/officeDocument/2006/relationships/image" Target="../media/image6.png"/><Relationship Id="rId10" Type="http://schemas.openxmlformats.org/officeDocument/2006/relationships/image" Target="../media/image23.png"/><Relationship Id="rId19" Type="http://schemas.openxmlformats.org/officeDocument/2006/relationships/image" Target="../media/image18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Relationship Id="rId14" Type="http://schemas.openxmlformats.org/officeDocument/2006/relationships/image" Target="../media/image8.png"/><Relationship Id="rId22" Type="http://schemas.openxmlformats.org/officeDocument/2006/relationships/image" Target="../media/image4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1.png"/><Relationship Id="rId18" Type="http://schemas.openxmlformats.org/officeDocument/2006/relationships/image" Target="../media/image14.png"/><Relationship Id="rId3" Type="http://schemas.openxmlformats.org/officeDocument/2006/relationships/image" Target="../media/image4.png"/><Relationship Id="rId21" Type="http://schemas.openxmlformats.org/officeDocument/2006/relationships/image" Target="../media/image8.png"/><Relationship Id="rId7" Type="http://schemas.openxmlformats.org/officeDocument/2006/relationships/image" Target="../media/image16.png"/><Relationship Id="rId12" Type="http://schemas.openxmlformats.org/officeDocument/2006/relationships/image" Target="../media/image12.png"/><Relationship Id="rId17" Type="http://schemas.openxmlformats.org/officeDocument/2006/relationships/image" Target="../media/image13.png"/><Relationship Id="rId2" Type="http://schemas.openxmlformats.org/officeDocument/2006/relationships/image" Target="../media/image18.png"/><Relationship Id="rId16" Type="http://schemas.openxmlformats.org/officeDocument/2006/relationships/image" Target="../media/image11.png"/><Relationship Id="rId20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11" Type="http://schemas.openxmlformats.org/officeDocument/2006/relationships/image" Target="../media/image17.png"/><Relationship Id="rId5" Type="http://schemas.openxmlformats.org/officeDocument/2006/relationships/image" Target="../media/image9.png"/><Relationship Id="rId15" Type="http://schemas.openxmlformats.org/officeDocument/2006/relationships/image" Target="../media/image23.png"/><Relationship Id="rId10" Type="http://schemas.openxmlformats.org/officeDocument/2006/relationships/image" Target="../media/image15.png"/><Relationship Id="rId19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20.png"/><Relationship Id="rId14" Type="http://schemas.openxmlformats.org/officeDocument/2006/relationships/image" Target="../media/image22.png"/><Relationship Id="rId22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12.png"/><Relationship Id="rId18" Type="http://schemas.openxmlformats.org/officeDocument/2006/relationships/image" Target="../media/image13.png"/><Relationship Id="rId3" Type="http://schemas.openxmlformats.org/officeDocument/2006/relationships/image" Target="../media/image18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7.png"/><Relationship Id="rId17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23.png"/><Relationship Id="rId20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11" Type="http://schemas.openxmlformats.org/officeDocument/2006/relationships/image" Target="../media/image15.png"/><Relationship Id="rId5" Type="http://schemas.openxmlformats.org/officeDocument/2006/relationships/image" Target="../media/image2.png"/><Relationship Id="rId15" Type="http://schemas.openxmlformats.org/officeDocument/2006/relationships/image" Target="../media/image22.png"/><Relationship Id="rId23" Type="http://schemas.openxmlformats.org/officeDocument/2006/relationships/image" Target="../media/image3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4.png"/><Relationship Id="rId9" Type="http://schemas.openxmlformats.org/officeDocument/2006/relationships/image" Target="../media/image19.png"/><Relationship Id="rId14" Type="http://schemas.openxmlformats.org/officeDocument/2006/relationships/image" Target="../media/image21.png"/><Relationship Id="rId22" Type="http://schemas.openxmlformats.org/officeDocument/2006/relationships/image" Target="../media/image8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3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2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6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9.jpeg"/><Relationship Id="rId4" Type="http://schemas.openxmlformats.org/officeDocument/2006/relationships/image" Target="../media/image98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8.e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8.emf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emf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hyperlink" Target="https://dribbble.com/shots/7182188-Babushka-Boi" TargetMode="External"/><Relationship Id="rId3" Type="http://schemas.openxmlformats.org/officeDocument/2006/relationships/image" Target="../media/image101.jpeg"/><Relationship Id="rId7" Type="http://schemas.openxmlformats.org/officeDocument/2006/relationships/image" Target="../media/image105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image" Target="../media/image102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7" Type="http://schemas.openxmlformats.org/officeDocument/2006/relationships/image" Target="../media/image105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image" Target="../media/image44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0.png"/><Relationship Id="rId5" Type="http://schemas.openxmlformats.org/officeDocument/2006/relationships/image" Target="../media/image109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7.png"/><Relationship Id="rId18" Type="http://schemas.openxmlformats.org/officeDocument/2006/relationships/image" Target="../media/image11.png"/><Relationship Id="rId3" Type="http://schemas.openxmlformats.org/officeDocument/2006/relationships/image" Target="../media/image18.png"/><Relationship Id="rId21" Type="http://schemas.openxmlformats.org/officeDocument/2006/relationships/image" Target="../media/image6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17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2.png"/><Relationship Id="rId20" Type="http://schemas.openxmlformats.org/officeDocument/2006/relationships/image" Target="../media/image1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.png"/><Relationship Id="rId11" Type="http://schemas.openxmlformats.org/officeDocument/2006/relationships/image" Target="../media/image20.png"/><Relationship Id="rId5" Type="http://schemas.openxmlformats.org/officeDocument/2006/relationships/image" Target="../media/image2.png"/><Relationship Id="rId15" Type="http://schemas.openxmlformats.org/officeDocument/2006/relationships/image" Target="../media/image21.png"/><Relationship Id="rId23" Type="http://schemas.openxmlformats.org/officeDocument/2006/relationships/image" Target="../media/image8.png"/><Relationship Id="rId10" Type="http://schemas.openxmlformats.org/officeDocument/2006/relationships/image" Target="../media/image19.png"/><Relationship Id="rId19" Type="http://schemas.openxmlformats.org/officeDocument/2006/relationships/image" Target="../media/image13.png"/><Relationship Id="rId4" Type="http://schemas.openxmlformats.org/officeDocument/2006/relationships/image" Target="../media/image4.png"/><Relationship Id="rId9" Type="http://schemas.openxmlformats.org/officeDocument/2006/relationships/image" Target="../media/image16.png"/><Relationship Id="rId14" Type="http://schemas.openxmlformats.org/officeDocument/2006/relationships/image" Target="../media/image12.png"/><Relationship Id="rId22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1833" y="4034454"/>
            <a:ext cx="2745129" cy="2058847"/>
          </a:xfrm>
          <a:prstGeom prst="rect">
            <a:avLst/>
          </a:prstGeom>
        </p:spPr>
      </p:pic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</a:t>
            </a:r>
            <a:r>
              <a:rPr lang="en-US" altLang="en-US" i="1" dirty="0">
                <a:solidFill>
                  <a:srgbClr val="CC0000"/>
                </a:solidFill>
                <a:latin typeface="Calibri" panose="020F0502020204030204"/>
              </a:rPr>
              <a:t>dedicated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downstream transmission rate </a:t>
            </a:r>
          </a:p>
          <a:p>
            <a:pPr lvl="1" indent="-219075">
              <a:lnSpc>
                <a:spcPct val="9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</a:t>
            </a:r>
            <a:r>
              <a:rPr lang="en-US" altLang="en-US" i="1" dirty="0">
                <a:solidFill>
                  <a:srgbClr val="CC0000"/>
                </a:solidFill>
                <a:latin typeface="Calibri" panose="020F0502020204030204"/>
              </a:rPr>
              <a:t>dedicated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73" name="Clip" r:id="rId4" imgW="9131300" imgH="6438900" progId="MS_ClipArt_Gallery.2">
                  <p:embed/>
                </p:oleObj>
              </mc:Choice>
              <mc:Fallback>
                <p:oleObj name="Clip" r:id="rId4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(WiFi): 11, 54, 450 Mbps transmission rate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10’s Mbps 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4G/5G cellular networks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61325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4G/5G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(4G)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&lt; 100 Mbps (Starlink) downlink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(geostationary)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092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weather forecaster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phones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Slingbox: remote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control cable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676937" cy="1188113"/>
            <a:chOff x="1752086" y="3835708"/>
            <a:chExt cx="2676937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639" y="4685267"/>
              <a:ext cx="15413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449383" cy="5458394"/>
            <a:chOff x="671990" y="1143651"/>
            <a:chExt cx="1044938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381" y="3117609"/>
                <a:ext cx="1517851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IP picture frame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55482" y="1410532"/>
              <a:ext cx="1179513" cy="2761796"/>
              <a:chOff x="2506141" y="1897178"/>
              <a:chExt cx="1179513" cy="276179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48" r:id="rId9" imgW="1434415" imgH="3873016" progId="">
                      <p:embed/>
                    </p:oleObj>
                  </mc:Choice>
                  <mc:Fallback>
                    <p:oleObj r:id="rId9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6141" y="4077949"/>
                <a:ext cx="1179513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refrigerator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535872" cy="1141975"/>
              <a:chOff x="8636412" y="2605836"/>
              <a:chExt cx="253587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181331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monitor energy use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9292"/>
              <a:ext cx="2435364" cy="1552753"/>
              <a:chOff x="5012950" y="5049292"/>
              <a:chExt cx="2435364" cy="1552753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7301" y="5049292"/>
                <a:ext cx="112101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sensorized,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bed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mattress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Amazon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241029"/>
            <a:chOff x="3149599" y="5058059"/>
            <a:chExt cx="1519767" cy="1241029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900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Gaming devices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11867"/>
            <a:ext cx="2328743" cy="3572821"/>
            <a:chOff x="9643123" y="1811867"/>
            <a:chExt cx="2328743" cy="3572821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76934" y="4114801"/>
              <a:ext cx="5160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cars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1023601" y="1811867"/>
              <a:ext cx="6076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bikes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89C574C-4F83-547C-CC5A-0BEE9DB1AF99}"/>
              </a:ext>
            </a:extLst>
          </p:cNvPr>
          <p:cNvGrpSpPr/>
          <p:nvPr/>
        </p:nvGrpSpPr>
        <p:grpSpPr>
          <a:xfrm>
            <a:off x="5244182" y="1499729"/>
            <a:ext cx="4175678" cy="5120549"/>
            <a:chOff x="5244182" y="1499729"/>
            <a:chExt cx="4175678" cy="5120549"/>
          </a:xfrm>
        </p:grpSpPr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3174E644-1BC5-AD41-8B98-2AEBAB53347E}"/>
                </a:ext>
              </a:extLst>
            </p:cNvPr>
            <p:cNvGrpSpPr/>
            <p:nvPr/>
          </p:nvGrpSpPr>
          <p:grpSpPr>
            <a:xfrm>
              <a:off x="5244182" y="1499729"/>
              <a:ext cx="4175678" cy="4332246"/>
              <a:chOff x="5244182" y="1499729"/>
              <a:chExt cx="4175678" cy="4332246"/>
            </a:xfrm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1948532-9530-1146-897B-DCFADC27A92F}"/>
                  </a:ext>
                </a:extLst>
              </p:cNvPr>
              <p:cNvGrpSpPr/>
              <p:nvPr/>
            </p:nvGrpSpPr>
            <p:grpSpPr>
              <a:xfrm>
                <a:off x="5244182" y="1499729"/>
                <a:ext cx="2735863" cy="1090838"/>
                <a:chOff x="616980" y="5292729"/>
                <a:chExt cx="3127445" cy="1207904"/>
              </a:xfrm>
            </p:grpSpPr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ACDED42E-CC7D-9245-8E47-BC40291CA6D2}"/>
                    </a:ext>
                  </a:extLst>
                </p:cNvPr>
                <p:cNvGrpSpPr/>
                <p:nvPr/>
              </p:nvGrpSpPr>
              <p:grpSpPr>
                <a:xfrm>
                  <a:off x="616980" y="5292729"/>
                  <a:ext cx="3127445" cy="821190"/>
                  <a:chOff x="842590" y="5420084"/>
                  <a:chExt cx="3127445" cy="821190"/>
                </a:xfrm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grpSpPr>
              <p:pic>
                <p:nvPicPr>
                  <p:cNvPr id="29" name="Picture 28">
                    <a:extLst>
                      <a:ext uri="{FF2B5EF4-FFF2-40B4-BE49-F238E27FC236}">
                        <a16:creationId xmlns:a16="http://schemas.microsoft.com/office/drawing/2014/main" id="{CD3E45EE-DA47-FB4C-AC41-27292F878C02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842590" y="5420084"/>
                    <a:ext cx="2016478" cy="821190"/>
                  </a:xfrm>
                  <a:prstGeom prst="rect">
                    <a:avLst/>
                  </a:prstGeom>
                </p:spPr>
              </p:pic>
              <p:pic>
                <p:nvPicPr>
                  <p:cNvPr id="30" name="Picture 29">
                    <a:extLst>
                      <a:ext uri="{FF2B5EF4-FFF2-40B4-BE49-F238E27FC236}">
                        <a16:creationId xmlns:a16="http://schemas.microsoft.com/office/drawing/2014/main" id="{30103B98-660D-084B-8321-DBA525F85DB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4905"/>
                  <a:stretch/>
                </p:blipFill>
                <p:spPr>
                  <a:xfrm>
                    <a:off x="2859067" y="5420084"/>
                    <a:ext cx="1110968" cy="821190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28" name="Text Box 8">
                  <a:extLst>
                    <a:ext uri="{FF2B5EF4-FFF2-40B4-BE49-F238E27FC236}">
                      <a16:creationId xmlns:a16="http://schemas.microsoft.com/office/drawing/2014/main" id="{353FBC48-20B8-084C-B54B-2A578BE3B2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08562" y="6125746"/>
                  <a:ext cx="2301691" cy="374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Pacemaker &amp; Monitor</a:t>
                  </a:r>
                </a:p>
              </p:txBody>
            </p: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AEF889B5-5851-5746-AB08-1839209EA393}"/>
                  </a:ext>
                </a:extLst>
              </p:cNvPr>
              <p:cNvGrpSpPr/>
              <p:nvPr/>
            </p:nvGrpSpPr>
            <p:grpSpPr>
              <a:xfrm>
                <a:off x="7868239" y="4103350"/>
                <a:ext cx="1551621" cy="942784"/>
                <a:chOff x="7868239" y="4103350"/>
                <a:chExt cx="1551621" cy="942784"/>
              </a:xfrm>
            </p:grpSpPr>
            <p:pic>
              <p:nvPicPr>
                <p:cNvPr id="34" name="Picture 33">
                  <a:extLst>
                    <a:ext uri="{FF2B5EF4-FFF2-40B4-BE49-F238E27FC236}">
                      <a16:creationId xmlns:a16="http://schemas.microsoft.com/office/drawing/2014/main" id="{4397B6CC-7ACF-AB44-AEEB-6942A1959F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868239" y="4103350"/>
                  <a:ext cx="1551621" cy="663838"/>
                </a:xfrm>
                <a:prstGeom prst="rect">
                  <a:avLst/>
                </a:prstGeom>
              </p:spPr>
            </p:pic>
            <p:sp>
              <p:nvSpPr>
                <p:cNvPr id="35" name="Text Box 10">
                  <a:extLst>
                    <a:ext uri="{FF2B5EF4-FFF2-40B4-BE49-F238E27FC236}">
                      <a16:creationId xmlns:a16="http://schemas.microsoft.com/office/drawing/2014/main" id="{D5046EF2-BE9A-5947-80CD-08C169F54D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306583" y="4707580"/>
                  <a:ext cx="1079719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AR devices</a:t>
                  </a:r>
                </a:p>
              </p:txBody>
            </p:sp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ED68E62D-EDDE-DB4E-9E02-B0DBDFB7F0C8}"/>
                  </a:ext>
                </a:extLst>
              </p:cNvPr>
              <p:cNvGrpSpPr/>
              <p:nvPr/>
            </p:nvGrpSpPr>
            <p:grpSpPr>
              <a:xfrm>
                <a:off x="7377679" y="4648280"/>
                <a:ext cx="875312" cy="1183695"/>
                <a:chOff x="7377679" y="4648280"/>
                <a:chExt cx="875312" cy="1183695"/>
              </a:xfrm>
            </p:grpSpPr>
            <p:pic>
              <p:nvPicPr>
                <p:cNvPr id="32" name="Picture 31">
                  <a:extLst>
                    <a:ext uri="{FF2B5EF4-FFF2-40B4-BE49-F238E27FC236}">
                      <a16:creationId xmlns:a16="http://schemas.microsoft.com/office/drawing/2014/main" id="{D4B1D193-AA5A-2B4F-A43C-A5DB01A465A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377679" y="4648280"/>
                  <a:ext cx="875312" cy="864670"/>
                </a:xfrm>
                <a:prstGeom prst="rect">
                  <a:avLst/>
                </a:prstGeom>
              </p:spPr>
            </p:pic>
            <p:sp>
              <p:nvSpPr>
                <p:cNvPr id="33" name="Text Box 10">
                  <a:extLst>
                    <a:ext uri="{FF2B5EF4-FFF2-40B4-BE49-F238E27FC236}">
                      <a16:creationId xmlns:a16="http://schemas.microsoft.com/office/drawing/2014/main" id="{10243502-70F1-454C-B91D-F4CBAD87DA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524415" y="5493421"/>
                  <a:ext cx="628698" cy="33855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1600" dirty="0">
                      <a:latin typeface="+mn-lt"/>
                    </a:rPr>
                    <a:t>Fitbit</a:t>
                  </a:r>
                </a:p>
              </p:txBody>
            </p:sp>
          </p:grp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7D6ABF0F-78CB-57F0-08E4-84DCCB8C9A84}"/>
                </a:ext>
              </a:extLst>
            </p:cNvPr>
            <p:cNvGrpSpPr/>
            <p:nvPr/>
          </p:nvGrpSpPr>
          <p:grpSpPr>
            <a:xfrm>
              <a:off x="7863991" y="4977554"/>
              <a:ext cx="1548356" cy="1642724"/>
              <a:chOff x="7863991" y="4977554"/>
              <a:chExt cx="1548356" cy="1642724"/>
            </a:xfrm>
          </p:grpSpPr>
          <p:pic>
            <p:nvPicPr>
              <p:cNvPr id="36" name="Picture 35" descr="A picture containing person, underpants&#10;&#10;Description automatically generated">
                <a:extLst>
                  <a:ext uri="{FF2B5EF4-FFF2-40B4-BE49-F238E27FC236}">
                    <a16:creationId xmlns:a16="http://schemas.microsoft.com/office/drawing/2014/main" id="{394DB1E6-C608-C475-07AA-E19EA2E4B9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368402" y="4977554"/>
                <a:ext cx="1043945" cy="1642724"/>
              </a:xfrm>
              <a:prstGeom prst="rect">
                <a:avLst/>
              </a:prstGeom>
            </p:spPr>
          </p:pic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9648DBA-4CDA-5C83-4CCB-96317A6EB4D4}"/>
                  </a:ext>
                </a:extLst>
              </p:cNvPr>
              <p:cNvSpPr txBox="1"/>
              <p:nvPr/>
            </p:nvSpPr>
            <p:spPr>
              <a:xfrm>
                <a:off x="7863991" y="6241851"/>
                <a:ext cx="79508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diapers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8"/>
            <a:ext cx="5508625" cy="1770063"/>
            <a:chOff x="1378" y="1353"/>
            <a:chExt cx="3470" cy="1115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5"/>
            <a:ext cx="5480050" cy="1738313"/>
            <a:chOff x="1396" y="2977"/>
            <a:chExt cx="3452" cy="1095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4 users</a:t>
              </a:r>
              <a:endParaRPr kumimoji="0" lang="fr-F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1980843"/>
          </a:xfrm>
        </p:spPr>
        <p:txBody>
          <a:bodyPr>
            <a:normAutofit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51118" y="4389639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-1111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Division Multiplexing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(TDM)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divided into slots</a:t>
            </a: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58125" y="325312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its own band, can transmit at max rate of that narrow band </a:t>
            </a:r>
            <a:endParaRPr kumimoji="0" lang="en-US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48536" y="5261674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periodic slot(s), can transmit at maximum rate of (wider) frequency band (only)  during its time slot(s)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Slide Number Placeholder 5">
            <a:extLst>
              <a:ext uri="{FF2B5EF4-FFF2-40B4-BE49-F238E27FC236}">
                <a16:creationId xmlns:a16="http://schemas.microsoft.com/office/drawing/2014/main" id="{5BCB8937-73EA-A241-A38D-79BCD8BA10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703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214966" cy="2164114"/>
            <a:chOff x="949766" y="3703137"/>
            <a:chExt cx="10214966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5"/>
              <a:ext cx="4945068" cy="1295399"/>
              <a:chOff x="2915" y="2642"/>
              <a:chExt cx="3115" cy="816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HW problem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(for those with course in probability only)</a:t>
                </a: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 *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1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great for “bursty” data – sometimes has data to send, but at other times not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resource sharing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simpler, no call setup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excessive congestion possible: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packet delay and loss due to buffer overflow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 needed for reliable data transfer, congestion control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provide circuit-like behavior with packet-switching?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“It’s complicated.” We’ll study various techniques that try to make packet switching as “circuit-like” as possible.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381704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标题 5">
            <a:extLst>
              <a:ext uri="{FF2B5EF4-FFF2-40B4-BE49-F238E27FC236}">
                <a16:creationId xmlns:a16="http://schemas.microsoft.com/office/drawing/2014/main" id="{66304F15-15D3-47E6-BB58-522BAC180F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7C77FD75-A268-48DD-BD27-8DE4D0EC35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2390FB-5F94-47FB-AC3C-D0226F3B857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675"/>
          <a:stretch/>
        </p:blipFill>
        <p:spPr>
          <a:xfrm>
            <a:off x="210511" y="0"/>
            <a:ext cx="11691437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108104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ADB78AF-EBBC-4406-B5EC-6CB2287030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391D51E9-9F29-4B25-8CA2-56D08A8A02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9A1FDF51-014B-4DF8-88A3-6FEEE1DF3B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2450" y="110009"/>
            <a:ext cx="11447457" cy="6698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19245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Skype, TCP, IP, WiFi, 4/5G,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449A3FFD-17A5-3548-87D2-0D98917E9F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delay and loss occur?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 dirty="0"/>
              <a:t>packets </a:t>
            </a:r>
            <a:r>
              <a:rPr lang="en-US" i="1" dirty="0">
                <a:solidFill>
                  <a:srgbClr val="C00000"/>
                </a:solidFill>
              </a:rPr>
              <a:t>queue</a:t>
            </a:r>
            <a:r>
              <a:rPr lang="en-US" dirty="0"/>
              <a:t> in router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 dirty="0"/>
              <a:t>queue length grows when arrival rate to link (temporarily) exceeds output link capacity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5876927" cy="1239838"/>
            <a:chOff x="1279" y="2225"/>
            <a:chExt cx="3702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being transmitted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packets in buffers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free (available) buffers: arriving packets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dropped 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621934" y="4604492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nodal processing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25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659800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average packet arrival rate</a:t>
            </a:r>
          </a:p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length (bits)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link bandwidth (bit transmission rate)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avg. queueing delay small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avg. queueing delay large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more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work” arriving  is more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traffic intensity =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average  queueing delay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314700"/>
            <a:ext cx="3457968" cy="523220"/>
            <a:chOff x="1211074" y="3275230"/>
            <a:chExt cx="3457968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24801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rate of bits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2847705"/>
            <a:ext cx="3490678" cy="523220"/>
            <a:chOff x="1066278" y="2873829"/>
            <a:chExt cx="3490678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23878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arrival rate of bits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2981937"/>
            <a:ext cx="3323775" cy="584775"/>
            <a:chOff x="1204684" y="2981937"/>
            <a:chExt cx="3323775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7"/>
              <a:ext cx="22282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025350" y="2902857"/>
            <a:ext cx="1582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“traffic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intensity”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do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real” Internet delay &amp; loss look like?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program: provides delay measurement from source to router along end-end Internet path towards destination.  For all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sends three packets that will reach 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on path towards destination (with time-to-live field value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)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will return packets to sender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sender measures time interval between transmission and reply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 cs-gw (128.119.240.254)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  border1-rt-fa5-1-0.gw.umass.edu (128.119.3.145)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  cht-vbns.gw.umass.edu (128.119.3.130)  6 ms 5 ms 5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  jn1-at1-0-0-19.wor.vbns.net (204.147.132.129)  16 ms 11 ms 13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  jn1-so7-0-0-0.wae.vbns.net (204.147.136.136)  21 ms 18 ms 18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  abilene-vbns.abilene.ucaid.edu (198.32.11.9)  22 ms  18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  nycm-wash.abilene.ucaid.edu (198.32.8.46)  22 ms  22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  62.40.103.253 (62.40.103.253)  104 ms 109 ms 106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9  de2-1.de1.de.geant.net (62.40.96.129)  109 ms 102 ms 104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10  de.fr1.fr.geant.net (62.40.96.50)  113 ms 121 ms 114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11  renater-gw.fr1.fr.geant.net (62.40.103.54)  112 ms  114 ms  112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12  nio-n2.cssi.renater.fr (193.51.206.13)  111 ms  114 ms  116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13  nice.cssi.renater.fr (195.220.98.102)  123 ms  125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14  r3t2-nice.cssi.renater.fr (195.220.98.110)  126 ms  126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15  eurecom-valbonne.r3t2.ft.net (193.48.50.54)  135 ms  128 ms  133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16  194.214.211.25 (194.214.211.25)  126 ms  128 ms  126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17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18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19  fantasia.eurecom.fr (193.55.113.142)  132 ms  128 ms  136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ms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gaia.cs.umass.edu to www.eurecom.fr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* Do some traceroutes from exotic countries at www.traceroute.org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86D7C8-597D-9743-AF6B-834300DFF928}"/>
              </a:ext>
            </a:extLst>
          </p:cNvPr>
          <p:cNvGrpSpPr/>
          <p:nvPr/>
        </p:nvGrpSpPr>
        <p:grpSpPr>
          <a:xfrm>
            <a:off x="2464209" y="5464534"/>
            <a:ext cx="7293694" cy="400110"/>
            <a:chOff x="2464209" y="5464534"/>
            <a:chExt cx="7293694" cy="400110"/>
          </a:xfrm>
        </p:grpSpPr>
        <p:sp>
          <p:nvSpPr>
            <p:cNvPr id="76" name="Text Box 12">
              <a:extLst>
                <a:ext uri="{FF2B5EF4-FFF2-40B4-BE49-F238E27FC236}">
                  <a16:creationId xmlns:a16="http://schemas.microsoft.com/office/drawing/2014/main" id="{417C0065-CF59-F04B-A2B4-24B98D2D9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403" y="5464534"/>
              <a:ext cx="62865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* means no response (probe lost, router not replying)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2945742-6EAA-EB4A-8286-39E218644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4209" y="5590849"/>
              <a:ext cx="1007194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7CFBCC-5D80-154D-AFE4-84B6F3DE8CD2}"/>
              </a:ext>
            </a:extLst>
          </p:cNvPr>
          <p:cNvGrpSpPr/>
          <p:nvPr/>
        </p:nvGrpSpPr>
        <p:grpSpPr>
          <a:xfrm>
            <a:off x="1915886" y="1596610"/>
            <a:ext cx="9454526" cy="899847"/>
            <a:chOff x="1915886" y="1596610"/>
            <a:chExt cx="9454526" cy="899847"/>
          </a:xfrm>
        </p:grpSpPr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7FD28BA9-B712-134B-86AC-CFCC39EB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162" y="1596610"/>
              <a:ext cx="5937250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 from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gaia.cs.umass.edu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cs-gw.cs.umass.edu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Line 8">
              <a:extLst>
                <a:ext uri="{FF2B5EF4-FFF2-40B4-BE49-F238E27FC236}">
                  <a16:creationId xmlns:a16="http://schemas.microsoft.com/office/drawing/2014/main" id="{F1026D73-2E6E-CF45-8EF3-ADEA186C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508" y="1909915"/>
              <a:ext cx="671512" cy="4127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Line 9">
              <a:extLst>
                <a:ext uri="{FF2B5EF4-FFF2-40B4-BE49-F238E27FC236}">
                  <a16:creationId xmlns:a16="http://schemas.microsoft.com/office/drawing/2014/main" id="{2DB0FD1B-3421-FB44-A67B-6CAF879C8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0258" y="1898803"/>
              <a:ext cx="139700" cy="404812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Line 10">
              <a:extLst>
                <a:ext uri="{FF2B5EF4-FFF2-40B4-BE49-F238E27FC236}">
                  <a16:creationId xmlns:a16="http://schemas.microsoft.com/office/drawing/2014/main" id="{B675A34D-78B1-1642-8329-2219BE43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05195" y="1908328"/>
              <a:ext cx="366713" cy="39052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156CE76B-0913-694C-A88F-94E62A67C5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02020" y="1908328"/>
              <a:ext cx="512012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80459DB-9FBC-AA43-AD0D-E4EC703C0CD5}"/>
                </a:ext>
              </a:extLst>
            </p:cNvPr>
            <p:cNvSpPr/>
            <p:nvPr/>
          </p:nvSpPr>
          <p:spPr>
            <a:xfrm>
              <a:off x="1915886" y="2307771"/>
              <a:ext cx="638628" cy="188686"/>
            </a:xfrm>
            <a:prstGeom prst="rect">
              <a:avLst/>
            </a:prstGeom>
            <a:solidFill>
              <a:srgbClr val="FFFF00">
                <a:alpha val="3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048766B-8BD7-5447-A58F-0580BF2517D6}"/>
              </a:ext>
            </a:extLst>
          </p:cNvPr>
          <p:cNvGrpSpPr/>
          <p:nvPr/>
        </p:nvGrpSpPr>
        <p:grpSpPr>
          <a:xfrm>
            <a:off x="1959429" y="2305498"/>
            <a:ext cx="10306229" cy="617861"/>
            <a:chOff x="1959429" y="2305498"/>
            <a:chExt cx="10306229" cy="617861"/>
          </a:xfrm>
        </p:grpSpPr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3C3101AA-04AC-604D-B1DD-586ADCDA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9566" y="2305498"/>
              <a:ext cx="4086092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border1-rt-fa5-1-0.gw.umass.edu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30144341-821E-C445-8967-E53F584FFF2F}"/>
                </a:ext>
              </a:extLst>
            </p:cNvPr>
            <p:cNvCxnSpPr/>
            <p:nvPr/>
          </p:nvCxnSpPr>
          <p:spPr>
            <a:xfrm flipH="1">
              <a:off x="8136140" y="2591761"/>
              <a:ext cx="73896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7106E5-CEC9-5B4C-9D96-768239ACF3F9}"/>
                </a:ext>
              </a:extLst>
            </p:cNvPr>
            <p:cNvSpPr/>
            <p:nvPr/>
          </p:nvSpPr>
          <p:spPr>
            <a:xfrm>
              <a:off x="1959429" y="2525486"/>
              <a:ext cx="2975428" cy="1596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93B100-C8EC-E14F-A08F-A5227BBD8A75}"/>
              </a:ext>
            </a:extLst>
          </p:cNvPr>
          <p:cNvGrpSpPr/>
          <p:nvPr/>
        </p:nvGrpSpPr>
        <p:grpSpPr>
          <a:xfrm>
            <a:off x="7046686" y="4088438"/>
            <a:ext cx="4427559" cy="617861"/>
            <a:chOff x="7046686" y="4088438"/>
            <a:chExt cx="4427559" cy="6178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69EA44-D208-F546-BC48-10986246EF9A}"/>
                </a:ext>
              </a:extLst>
            </p:cNvPr>
            <p:cNvGrpSpPr/>
            <p:nvPr/>
          </p:nvGrpSpPr>
          <p:grpSpPr>
            <a:xfrm>
              <a:off x="8136140" y="4088438"/>
              <a:ext cx="3338105" cy="617861"/>
              <a:chOff x="8136140" y="4088438"/>
              <a:chExt cx="3338105" cy="617861"/>
            </a:xfrm>
          </p:grpSpPr>
          <p:sp>
            <p:nvSpPr>
              <p:cNvPr id="16" name="Text Box 7">
                <a:extLst>
                  <a:ext uri="{FF2B5EF4-FFF2-40B4-BE49-F238E27FC236}">
                    <a16:creationId xmlns:a16="http://schemas.microsoft.com/office/drawing/2014/main" id="{461E9B9B-D89F-E045-903F-E4B91E6BD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1045" y="4088438"/>
                <a:ext cx="2743200" cy="617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looks like delays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decrease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! Why?</a:t>
                </a: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7B545969-F2B6-3640-A5C7-754982F63617}"/>
                  </a:ext>
                </a:extLst>
              </p:cNvPr>
              <p:cNvCxnSpPr/>
              <p:nvPr/>
            </p:nvCxnSpPr>
            <p:spPr>
              <a:xfrm flipH="1">
                <a:off x="8136140" y="4381712"/>
                <a:ext cx="738960" cy="0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DD5D0FA-CF95-C647-8691-03423CEA1D6E}"/>
                </a:ext>
              </a:extLst>
            </p:cNvPr>
            <p:cNvSpPr/>
            <p:nvPr/>
          </p:nvSpPr>
          <p:spPr>
            <a:xfrm>
              <a:off x="7410426" y="4223657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highlight>
                    <a:srgbClr val="FFFF00"/>
                  </a:highlight>
                  <a:uLnTx/>
                  <a:uFillTx/>
                  <a:latin typeface="Calibri" panose="020F0502020204030204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B422DF4-E50E-8C4F-8EDF-EA4A3399E21E}"/>
                </a:ext>
              </a:extLst>
            </p:cNvPr>
            <p:cNvSpPr/>
            <p:nvPr/>
          </p:nvSpPr>
          <p:spPr>
            <a:xfrm>
              <a:off x="7046686" y="4419600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A6E80E2-2107-5945-8AA3-407451B7E60F}"/>
              </a:ext>
            </a:extLst>
          </p:cNvPr>
          <p:cNvGrpSpPr/>
          <p:nvPr/>
        </p:nvGrpSpPr>
        <p:grpSpPr>
          <a:xfrm>
            <a:off x="1937658" y="3381528"/>
            <a:ext cx="8901587" cy="508300"/>
            <a:chOff x="1937658" y="3381528"/>
            <a:chExt cx="8901587" cy="5083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BE253E-6EA1-BB4E-8BF0-19C339C404C1}"/>
                </a:ext>
              </a:extLst>
            </p:cNvPr>
            <p:cNvGrpSpPr/>
            <p:nvPr/>
          </p:nvGrpSpPr>
          <p:grpSpPr>
            <a:xfrm>
              <a:off x="1937658" y="3381528"/>
              <a:ext cx="8901587" cy="460375"/>
              <a:chOff x="1937658" y="3381528"/>
              <a:chExt cx="8901587" cy="460375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D3347813-BBD3-9B4D-B4C4-CAF56372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470" y="3595840"/>
                <a:ext cx="1012825" cy="246063"/>
              </a:xfrm>
              <a:custGeom>
                <a:avLst/>
                <a:gdLst>
                  <a:gd name="T0" fmla="*/ 2147483647 w 638"/>
                  <a:gd name="T1" fmla="*/ 0 h 155"/>
                  <a:gd name="T2" fmla="*/ 2147483647 w 638"/>
                  <a:gd name="T3" fmla="*/ 2147483647 h 155"/>
                  <a:gd name="T4" fmla="*/ 2147483647 w 638"/>
                  <a:gd name="T5" fmla="*/ 2147483647 h 155"/>
                  <a:gd name="T6" fmla="*/ 2147483647 w 638"/>
                  <a:gd name="T7" fmla="*/ 2147483647 h 155"/>
                  <a:gd name="T8" fmla="*/ 0 w 638"/>
                  <a:gd name="T9" fmla="*/ 2147483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55"/>
                  <a:gd name="T17" fmla="*/ 638 w 638"/>
                  <a:gd name="T18" fmla="*/ 155 h 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55">
                    <a:moveTo>
                      <a:pt x="593" y="0"/>
                    </a:moveTo>
                    <a:cubicBezTo>
                      <a:pt x="607" y="9"/>
                      <a:pt x="621" y="18"/>
                      <a:pt x="623" y="38"/>
                    </a:cubicBezTo>
                    <a:cubicBezTo>
                      <a:pt x="625" y="58"/>
                      <a:pt x="638" y="104"/>
                      <a:pt x="608" y="123"/>
                    </a:cubicBezTo>
                    <a:cubicBezTo>
                      <a:pt x="578" y="142"/>
                      <a:pt x="547" y="153"/>
                      <a:pt x="446" y="154"/>
                    </a:cubicBezTo>
                    <a:cubicBezTo>
                      <a:pt x="345" y="155"/>
                      <a:pt x="72" y="133"/>
                      <a:pt x="0" y="130"/>
                    </a:cubicBezTo>
                  </a:path>
                </a:pathLst>
              </a:custGeom>
              <a:noFill/>
              <a:ln w="1905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15">
                <a:extLst>
                  <a:ext uri="{FF2B5EF4-FFF2-40B4-BE49-F238E27FC236}">
                    <a16:creationId xmlns:a16="http://schemas.microsoft.com/office/drawing/2014/main" id="{36225CEE-E8B5-D342-87EF-CF5AADE63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6045" y="3381528"/>
                <a:ext cx="27432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trans-oceanic link</a:t>
                </a: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EDFBE5-9FAF-5841-909F-D0F941024CFF}"/>
                  </a:ext>
                </a:extLst>
              </p:cNvPr>
              <p:cNvSpPr/>
              <p:nvPr/>
            </p:nvSpPr>
            <p:spPr>
              <a:xfrm>
                <a:off x="1937658" y="3519717"/>
                <a:ext cx="2750456" cy="123370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4AAD3ED-1CE9-2F41-9A86-B86A45BB3764}"/>
                  </a:ext>
                </a:extLst>
              </p:cNvPr>
              <p:cNvSpPr/>
              <p:nvPr/>
            </p:nvSpPr>
            <p:spPr>
              <a:xfrm>
                <a:off x="2002973" y="3686630"/>
                <a:ext cx="1306284" cy="145141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812C0CA-EC0F-6646-B05E-6CF824061878}"/>
                </a:ext>
              </a:extLst>
            </p:cNvPr>
            <p:cNvSpPr/>
            <p:nvPr/>
          </p:nvSpPr>
          <p:spPr>
            <a:xfrm>
              <a:off x="7315200" y="3468914"/>
              <a:ext cx="667657" cy="203200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B3651B-4FF4-7D4B-9806-691B5A2E72B0}"/>
                </a:ext>
              </a:extLst>
            </p:cNvPr>
            <p:cNvSpPr/>
            <p:nvPr/>
          </p:nvSpPr>
          <p:spPr>
            <a:xfrm>
              <a:off x="6320972" y="3679371"/>
              <a:ext cx="776514" cy="2104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5A976FD-BCA0-3B40-B7FA-0498D9E5EF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98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标题 5">
            <a:extLst>
              <a:ext uri="{FF2B5EF4-FFF2-40B4-BE49-F238E27FC236}">
                <a16:creationId xmlns:a16="http://schemas.microsoft.com/office/drawing/2014/main" id="{16882639-7CB6-4E25-B6BE-CCD55B0205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40765F18-200E-4ADC-829D-A63F9253F5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D24115D5-742C-4593-A1B9-7940890BBC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6357" y="0"/>
            <a:ext cx="971928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531537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arriving to full queue dropped (aka lost)</a:t>
              </a:r>
            </a:p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lost packet may be retransmitted by previous node, by source end system, or not at all</a:t>
              </a: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rate (bits/time unit) at which bits are being sent from sender to receiver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instantaneous: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at given point in time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average: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10 connections (fairly) share backbone bottleneck link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per-connection end-end throughput: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practice: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or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FFC501E-6C14-2746-BB7D-C39018112F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3656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not originally designed with (much) security in mind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original vision: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group of mutually trusting users attached to a transparent network”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  <a:sym typeface="Wingdings" pitchFamily="2" charset="2"/>
              </a:rPr>
              <a:t>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Internet protocol designers playing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catch-up”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security considerations in all layers!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 now need to think about: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bad guys can attack computer networks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we can defend networks against attacks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7AA05694-B336-D046-8E80-E33E16DD04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0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“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sniffing”: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broadcast media (shared Ethernet, wireless)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457200" marR="0" lvl="1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marR="0" lvl="1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1" name="Slide Number Placeholder 5">
            <a:extLst>
              <a:ext uri="{FF2B5EF4-FFF2-40B4-BE49-F238E27FC236}">
                <a16:creationId xmlns:a16="http://schemas.microsoft.com/office/drawing/2014/main" id="{EEA5F1B4-B3C4-1642-BE57-21C93FEB2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619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909" y="1560282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spoofing: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injection of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0455" y="3016127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45380" y="3751139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77480" y="3620964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0130" y="4143252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9180" y="4854452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2455" y="3039939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392" y="4503614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567" y="3017714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7442" y="3084389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70755" y="3078039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63380" y="4395664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40705" y="4402197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80164" y="3584927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7" name="Slide Number Placeholder 5">
            <a:extLst>
              <a:ext uri="{FF2B5EF4-FFF2-40B4-BE49-F238E27FC236}">
                <a16:creationId xmlns:a16="http://schemas.microsoft.com/office/drawing/2014/main" id="{2255C84A-9C2E-5440-8C7B-2EFA237CD1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567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Denial of Service (DoS):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break into hosts around the network (see botnet)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CEA3DD75-9DAB-5E4A-B3E0-855D2D494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23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ea typeface="ＭＳ Ｐゴシック" panose="020B0600070205080204" pitchFamily="34" charset="-128"/>
              </a:rPr>
              <a:t>Lines of defense:</a:t>
            </a:r>
          </a:p>
        </p:txBody>
      </p:sp>
      <p:sp>
        <p:nvSpPr>
          <p:cNvPr id="107" name="Rectangle 5">
            <a:extLst>
              <a:ext uri="{FF2B5EF4-FFF2-40B4-BE49-F238E27FC236}">
                <a16:creationId xmlns:a16="http://schemas.microsoft.com/office/drawing/2014/main" id="{D84190AA-4C98-7443-80BC-E0D9833E133B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489249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authentication: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proving you are who you say you are</a:t>
            </a:r>
          </a:p>
          <a:p>
            <a:pPr marL="747713" marR="0" lvl="1" indent="-2746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cellular networks provides hardware identity via SIM card; no such hardware assist in traditional Internet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confidentiality: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encryption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integrity checks: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digital signatures prevent/detect tampering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access restrictions: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password-protected VPNs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firewalls: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specialized “middleboxes” in access and core networks: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off-by-default: filter incoming packets to restrict senders, receivers, applications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detecting/reacting to DOS attacks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108" name="Rectangle 59">
            <a:extLst>
              <a:ext uri="{FF2B5EF4-FFF2-40B4-BE49-F238E27FC236}">
                <a16:creationId xmlns:a16="http://schemas.microsoft.com/office/drawing/2014/main" id="{4B074355-3ACB-6147-AE01-22519F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914" y="6172356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lots more on security (throughout, Chapter 8)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A9EEA19-549B-C742-97A6-691F12A256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6639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2345096" y="6081243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8313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20801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21064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B089D51D-215F-BA43-9D35-CA7FEB77B669}"/>
              </a:ext>
            </a:extLst>
          </p:cNvPr>
          <p:cNvSpPr txBox="1">
            <a:spLocks noChangeArrowheads="1"/>
          </p:cNvSpPr>
          <p:nvPr/>
        </p:nvSpPr>
        <p:spPr>
          <a:xfrm>
            <a:off x="1882900" y="5634038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would you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define/discuss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system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airline travel?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FCB9233-79E6-BA4F-9D93-E564447F7C10}"/>
              </a:ext>
            </a:extLst>
          </p:cNvPr>
          <p:cNvCxnSpPr/>
          <p:nvPr/>
        </p:nvCxnSpPr>
        <p:spPr>
          <a:xfrm>
            <a:off x="1564598" y="1798817"/>
            <a:ext cx="76000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E558E98-4E3D-6E48-9595-2F6059226384}"/>
              </a:ext>
            </a:extLst>
          </p:cNvPr>
          <p:cNvSpPr txBox="1"/>
          <p:nvPr/>
        </p:nvSpPr>
        <p:spPr>
          <a:xfrm>
            <a:off x="2473378" y="1558977"/>
            <a:ext cx="558191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400" i="1" dirty="0"/>
              <a:t>end-to-end transfer of person plus baggage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267725" y="1021517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EC03A291-3ABD-5A48-BE94-CDE7BE41DB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13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 animBg="1"/>
      <p:bldP spid="3" grpId="0" animBg="1"/>
      <p:bldP spid="15" grpId="0" build="allAtOnce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20528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9456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9357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5688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31570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7288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42625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42720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3008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9995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2393447" y="5094287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layer implements a service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its own internal-layer actions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relying on services provided by layer below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44756CF3-22F7-2F4D-8F3B-F8371F6A80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1257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 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2EBD77-BBEB-8256-B1D7-6D40115EC1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Encapsulation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44F92B3-9996-B455-D98A-6E4215C63A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pic>
        <p:nvPicPr>
          <p:cNvPr id="7172" name="Picture 4" descr="Stacking Dolls designs, themes, templates and downloadable graphic elements  on Dribbble">
            <a:extLst>
              <a:ext uri="{FF2B5EF4-FFF2-40B4-BE49-F238E27FC236}">
                <a16:creationId xmlns:a16="http://schemas.microsoft.com/office/drawing/2014/main" id="{A26A0BB6-0C77-FE07-9A76-501AF81B15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86" y="2071687"/>
            <a:ext cx="5214120" cy="3910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89B3C42-EA63-6E49-E436-960A9CD62219}"/>
              </a:ext>
            </a:extLst>
          </p:cNvPr>
          <p:cNvSpPr txBox="1"/>
          <p:nvPr/>
        </p:nvSpPr>
        <p:spPr>
          <a:xfrm>
            <a:off x="6245138" y="5073301"/>
            <a:ext cx="9970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message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D5FEF7-391E-06CF-EC8D-A4D9473CECC7}"/>
              </a:ext>
            </a:extLst>
          </p:cNvPr>
          <p:cNvSpPr txBox="1"/>
          <p:nvPr/>
        </p:nvSpPr>
        <p:spPr>
          <a:xfrm>
            <a:off x="7392802" y="5073301"/>
            <a:ext cx="9952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segment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DCD3DA2-B741-6497-BE53-D89EBC073BDC}"/>
              </a:ext>
            </a:extLst>
          </p:cNvPr>
          <p:cNvSpPr txBox="1"/>
          <p:nvPr/>
        </p:nvSpPr>
        <p:spPr>
          <a:xfrm>
            <a:off x="8738816" y="5059744"/>
            <a:ext cx="10985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datagram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BBD8C8-727E-C550-63F3-5D31C6B6018F}"/>
              </a:ext>
            </a:extLst>
          </p:cNvPr>
          <p:cNvSpPr txBox="1"/>
          <p:nvPr/>
        </p:nvSpPr>
        <p:spPr>
          <a:xfrm>
            <a:off x="10488109" y="5065260"/>
            <a:ext cx="7518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frame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A91CF71-749F-554A-9CA6-E3C9A1D4B1D4}"/>
              </a:ext>
            </a:extLst>
          </p:cNvPr>
          <p:cNvSpPr/>
          <p:nvPr/>
        </p:nvSpPr>
        <p:spPr>
          <a:xfrm>
            <a:off x="838200" y="1285429"/>
            <a:ext cx="56248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Matryoshka dolls (stacking dolls)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" name="Picture 13" descr="Icon&#10;&#10;Description automatically generated with low confidence">
            <a:extLst>
              <a:ext uri="{FF2B5EF4-FFF2-40B4-BE49-F238E27FC236}">
                <a16:creationId xmlns:a16="http://schemas.microsoft.com/office/drawing/2014/main" id="{F4618F35-68D8-2BAF-C676-F42021682C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754" y="3663601"/>
            <a:ext cx="1016000" cy="1409700"/>
          </a:xfrm>
          <a:prstGeom prst="rect">
            <a:avLst/>
          </a:prstGeom>
        </p:spPr>
      </p:pic>
      <p:pic>
        <p:nvPicPr>
          <p:cNvPr id="16" name="Picture 15" descr="Logo&#10;&#10;Description automatically generated with medium confidence">
            <a:extLst>
              <a:ext uri="{FF2B5EF4-FFF2-40B4-BE49-F238E27FC236}">
                <a16:creationId xmlns:a16="http://schemas.microsoft.com/office/drawing/2014/main" id="{59693B85-4EFF-244B-266A-A60BE22C35C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7590" y="3409601"/>
            <a:ext cx="1206500" cy="1663700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7F9B19E8-C8FD-1DD8-CEBE-996F1AC16A7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97316" y="3041509"/>
            <a:ext cx="1481342" cy="2038158"/>
          </a:xfrm>
          <a:prstGeom prst="rect">
            <a:avLst/>
          </a:prstGeom>
        </p:spPr>
      </p:pic>
      <p:pic>
        <p:nvPicPr>
          <p:cNvPr id="20" name="Picture 19" descr="Icon&#10;&#10;Description automatically generated">
            <a:extLst>
              <a:ext uri="{FF2B5EF4-FFF2-40B4-BE49-F238E27FC236}">
                <a16:creationId xmlns:a16="http://schemas.microsoft.com/office/drawing/2014/main" id="{BA160814-4425-09C4-92B8-72251E1759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97231" y="2709865"/>
            <a:ext cx="1722729" cy="236980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FA624C3-138D-4F50-821F-574B852B4729}"/>
              </a:ext>
            </a:extLst>
          </p:cNvPr>
          <p:cNvSpPr txBox="1"/>
          <p:nvPr/>
        </p:nvSpPr>
        <p:spPr>
          <a:xfrm>
            <a:off x="46604" y="6519289"/>
            <a:ext cx="6096000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dirty="0"/>
              <a:t>Credit: </a:t>
            </a:r>
            <a:r>
              <a:rPr lang="en-US" sz="1050" dirty="0">
                <a:hlinkClick r:id="rId8"/>
              </a:rPr>
              <a:t>https://dribbble.com/shots/7182188-Babushka-Boi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50768378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con&#10;&#10;Description automatically generated with low confidence">
            <a:extLst>
              <a:ext uri="{FF2B5EF4-FFF2-40B4-BE49-F238E27FC236}">
                <a16:creationId xmlns:a16="http://schemas.microsoft.com/office/drawing/2014/main" id="{17A504FA-5493-C357-A605-4DCC182B6E1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8349" y="1695405"/>
            <a:ext cx="351909" cy="488275"/>
          </a:xfrm>
          <a:prstGeom prst="rect">
            <a:avLst/>
          </a:prstGeom>
        </p:spPr>
      </p:pic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198153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6B559A3-7D00-A302-7026-C353590A1438}"/>
              </a:ext>
            </a:extLst>
          </p:cNvPr>
          <p:cNvGrpSpPr/>
          <p:nvPr/>
        </p:nvGrpSpPr>
        <p:grpSpPr>
          <a:xfrm>
            <a:off x="4158384" y="1778534"/>
            <a:ext cx="2245439" cy="369332"/>
            <a:chOff x="4158384" y="2165404"/>
            <a:chExt cx="2245439" cy="369332"/>
          </a:xfrm>
        </p:grpSpPr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373" y="2189377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4158384" y="2165404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258A9F5-536F-4297-1363-9B60BDACF2BF}"/>
              </a:ext>
            </a:extLst>
          </p:cNvPr>
          <p:cNvGrpSpPr/>
          <p:nvPr/>
        </p:nvGrpSpPr>
        <p:grpSpPr>
          <a:xfrm>
            <a:off x="4155671" y="2565788"/>
            <a:ext cx="2253425" cy="369332"/>
            <a:chOff x="4155671" y="2952658"/>
            <a:chExt cx="2253425" cy="369332"/>
          </a:xfrm>
        </p:grpSpPr>
        <p:grpSp>
          <p:nvGrpSpPr>
            <p:cNvPr id="133" name="Group 185">
              <a:extLst>
                <a:ext uri="{FF2B5EF4-FFF2-40B4-BE49-F238E27FC236}">
                  <a16:creationId xmlns:a16="http://schemas.microsoft.com/office/drawing/2014/main" id="{EB20B2E4-EE78-334C-B142-D9716F510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1046" y="3003781"/>
              <a:ext cx="908050" cy="301625"/>
              <a:chOff x="1848" y="2046"/>
              <a:chExt cx="572" cy="190"/>
            </a:xfrm>
          </p:grpSpPr>
          <p:grpSp>
            <p:nvGrpSpPr>
              <p:cNvPr id="134" name="Group 179">
                <a:extLst>
                  <a:ext uri="{FF2B5EF4-FFF2-40B4-BE49-F238E27FC236}">
                    <a16:creationId xmlns:a16="http://schemas.microsoft.com/office/drawing/2014/main" id="{1D5E26E8-DD67-F64E-B7A5-CF2A5868C4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138" name="Rectangle 180">
                  <a:extLst>
                    <a:ext uri="{FF2B5EF4-FFF2-40B4-BE49-F238E27FC236}">
                      <a16:creationId xmlns:a16="http://schemas.microsoft.com/office/drawing/2014/main" id="{A0FF28E6-68F8-9D49-858D-54A894437A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9" name="Rectangle 181">
                  <a:extLst>
                    <a:ext uri="{FF2B5EF4-FFF2-40B4-BE49-F238E27FC236}">
                      <a16:creationId xmlns:a16="http://schemas.microsoft.com/office/drawing/2014/main" id="{57F4F79C-9470-0243-9459-9DE005B149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35" name="Group 182">
                <a:extLst>
                  <a:ext uri="{FF2B5EF4-FFF2-40B4-BE49-F238E27FC236}">
                    <a16:creationId xmlns:a16="http://schemas.microsoft.com/office/drawing/2014/main" id="{C814D838-F088-1449-A73B-3285342C60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136" name="Rectangle 183">
                  <a:extLst>
                    <a:ext uri="{FF2B5EF4-FFF2-40B4-BE49-F238E27FC236}">
                      <a16:creationId xmlns:a16="http://schemas.microsoft.com/office/drawing/2014/main" id="{744B26E9-8C84-AF45-BC0E-C09188489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tangle 184">
                  <a:extLst>
                    <a:ext uri="{FF2B5EF4-FFF2-40B4-BE49-F238E27FC236}">
                      <a16:creationId xmlns:a16="http://schemas.microsoft.com/office/drawing/2014/main" id="{71A3F897-85F9-4241-906F-6308455A3C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4155671" y="2952658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4DAD311-C0E8-ECAB-AB26-71D0E13F87C3}"/>
              </a:ext>
            </a:extLst>
          </p:cNvPr>
          <p:cNvGrpSpPr/>
          <p:nvPr/>
        </p:nvGrpSpPr>
        <p:grpSpPr>
          <a:xfrm>
            <a:off x="4134419" y="3291630"/>
            <a:ext cx="2152842" cy="369332"/>
            <a:chOff x="4134419" y="3678500"/>
            <a:chExt cx="2152842" cy="36933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228886" y="3706233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4134419" y="3678500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8F84AA8-653C-EA7E-40CB-0F8B1664BA09}"/>
              </a:ext>
            </a:extLst>
          </p:cNvPr>
          <p:cNvGrpSpPr/>
          <p:nvPr/>
        </p:nvGrpSpPr>
        <p:grpSpPr>
          <a:xfrm>
            <a:off x="4152584" y="4104550"/>
            <a:ext cx="2134677" cy="369332"/>
            <a:chOff x="4152584" y="4491420"/>
            <a:chExt cx="2134677" cy="369332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1BE94808-747E-4346-8BA9-1245F5340481}"/>
                </a:ext>
              </a:extLst>
            </p:cNvPr>
            <p:cNvSpPr txBox="1"/>
            <p:nvPr/>
          </p:nvSpPr>
          <p:spPr>
            <a:xfrm>
              <a:off x="4152584" y="4491420"/>
              <a:ext cx="7409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frame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70ABA56E-C19B-1E49-8691-B116C4BC92D9}"/>
                </a:ext>
              </a:extLst>
            </p:cNvPr>
            <p:cNvGrpSpPr/>
            <p:nvPr/>
          </p:nvGrpSpPr>
          <p:grpSpPr>
            <a:xfrm>
              <a:off x="4939472" y="4504142"/>
              <a:ext cx="1347789" cy="307296"/>
              <a:chOff x="5144294" y="4194650"/>
              <a:chExt cx="1347789" cy="307296"/>
            </a:xfrm>
          </p:grpSpPr>
          <p:grpSp>
            <p:nvGrpSpPr>
              <p:cNvPr id="210" name="Group 182">
                <a:extLst>
                  <a:ext uri="{FF2B5EF4-FFF2-40B4-BE49-F238E27FC236}">
                    <a16:creationId xmlns:a16="http://schemas.microsoft.com/office/drawing/2014/main" id="{1C0D8E0C-30C7-D644-B53F-545AC3B41D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00321"/>
                <a:ext cx="1347789" cy="301625"/>
                <a:chOff x="286" y="1531"/>
                <a:chExt cx="849" cy="190"/>
              </a:xfrm>
            </p:grpSpPr>
            <p:sp>
              <p:nvSpPr>
                <p:cNvPr id="226" name="Rectangle 183">
                  <a:extLst>
                    <a:ext uri="{FF2B5EF4-FFF2-40B4-BE49-F238E27FC236}">
                      <a16:creationId xmlns:a16="http://schemas.microsoft.com/office/drawing/2014/main" id="{6DE19E5C-020A-764D-8F6B-6BB09EA73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Rectangle 184">
                  <a:extLst>
                    <a:ext uri="{FF2B5EF4-FFF2-40B4-BE49-F238E27FC236}">
                      <a16:creationId xmlns:a16="http://schemas.microsoft.com/office/drawing/2014/main" id="{3DF40025-F95F-CB4C-938D-A1646D4921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211" name="Rectangle 181">
                <a:extLst>
                  <a:ext uri="{FF2B5EF4-FFF2-40B4-BE49-F238E27FC236}">
                    <a16:creationId xmlns:a16="http://schemas.microsoft.com/office/drawing/2014/main" id="{C5D484DA-CF52-D04F-9108-C2A5AAA25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11988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221" name="Rectangle 181">
                <a:extLst>
                  <a:ext uri="{FF2B5EF4-FFF2-40B4-BE49-F238E27FC236}">
                    <a16:creationId xmlns:a16="http://schemas.microsoft.com/office/drawing/2014/main" id="{9A7A7B02-76C2-C24E-946A-4CBDBFE07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194650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104E923B-AAA4-BF49-886D-0890ABD390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228896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4096CE24-617A-E048-B706-AA2C9CEA0B54}"/>
                  </a:ext>
                </a:extLst>
              </p:cNvPr>
              <p:cNvCxnSpPr/>
              <p:nvPr/>
            </p:nvCxnSpPr>
            <p:spPr>
              <a:xfrm>
                <a:off x="5720650" y="4227184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Rectangle 181">
                <a:extLst>
                  <a:ext uri="{FF2B5EF4-FFF2-40B4-BE49-F238E27FC236}">
                    <a16:creationId xmlns:a16="http://schemas.microsoft.com/office/drawing/2014/main" id="{00739E25-7377-104B-A6E7-E26BE236C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198403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FB902E57-4D34-7F49-80B6-6C4A1D5EB080}"/>
                  </a:ext>
                </a:extLst>
              </p:cNvPr>
              <p:cNvCxnSpPr/>
              <p:nvPr/>
            </p:nvCxnSpPr>
            <p:spPr>
              <a:xfrm>
                <a:off x="5418102" y="4226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pic>
        <p:nvPicPr>
          <p:cNvPr id="20" name="Picture 19" descr="Logo&#10;&#10;Description automatically generated with medium confidence">
            <a:extLst>
              <a:ext uri="{FF2B5EF4-FFF2-40B4-BE49-F238E27FC236}">
                <a16:creationId xmlns:a16="http://schemas.microsoft.com/office/drawing/2014/main" id="{C71A39D3-23E1-42C5-2774-48B4697E1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03652" y="2422862"/>
            <a:ext cx="401301" cy="553374"/>
          </a:xfrm>
          <a:prstGeom prst="rect">
            <a:avLst/>
          </a:prstGeom>
        </p:spPr>
      </p:pic>
      <p:pic>
        <p:nvPicPr>
          <p:cNvPr id="18" name="Picture 17" descr="Icon&#10;&#10;Description automatically generated">
            <a:extLst>
              <a:ext uri="{FF2B5EF4-FFF2-40B4-BE49-F238E27FC236}">
                <a16:creationId xmlns:a16="http://schemas.microsoft.com/office/drawing/2014/main" id="{D04C425A-439B-4CD6-6869-E9EE3D1F637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81955" y="3154580"/>
            <a:ext cx="451829" cy="621665"/>
          </a:xfrm>
          <a:prstGeom prst="rect">
            <a:avLst/>
          </a:prstGeom>
        </p:spPr>
      </p:pic>
      <p:pic>
        <p:nvPicPr>
          <p:cNvPr id="19" name="Picture 18" descr="Icon&#10;&#10;Description automatically generated">
            <a:extLst>
              <a:ext uri="{FF2B5EF4-FFF2-40B4-BE49-F238E27FC236}">
                <a16:creationId xmlns:a16="http://schemas.microsoft.com/office/drawing/2014/main" id="{C094CD9A-32A2-C6AD-C10C-1539072C15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55899" y="3926006"/>
            <a:ext cx="505593" cy="695498"/>
          </a:xfrm>
          <a:prstGeom prst="rect">
            <a:avLst/>
          </a:prstGeom>
        </p:spPr>
      </p:pic>
      <p:pic>
        <p:nvPicPr>
          <p:cNvPr id="28" name="Picture 27" descr="Icon&#10;&#10;Description automatically generated">
            <a:extLst>
              <a:ext uri="{FF2B5EF4-FFF2-40B4-BE49-F238E27FC236}">
                <a16:creationId xmlns:a16="http://schemas.microsoft.com/office/drawing/2014/main" id="{173D185E-41AC-A488-12F0-6F458E2364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043303" y="3225239"/>
            <a:ext cx="451829" cy="621665"/>
          </a:xfrm>
          <a:prstGeom prst="rect">
            <a:avLst/>
          </a:prstGeom>
        </p:spPr>
      </p:pic>
      <p:pic>
        <p:nvPicPr>
          <p:cNvPr id="29" name="Picture 28" descr="Logo&#10;&#10;Description automatically generated with medium confidence">
            <a:extLst>
              <a:ext uri="{FF2B5EF4-FFF2-40B4-BE49-F238E27FC236}">
                <a16:creationId xmlns:a16="http://schemas.microsoft.com/office/drawing/2014/main" id="{DAE5997A-6335-A674-DD5F-6C3480538E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66221" y="2509417"/>
            <a:ext cx="401301" cy="553374"/>
          </a:xfrm>
          <a:prstGeom prst="rect">
            <a:avLst/>
          </a:prstGeom>
        </p:spPr>
      </p:pic>
      <p:pic>
        <p:nvPicPr>
          <p:cNvPr id="30" name="Picture 29" descr="Icon&#10;&#10;Description automatically generated with low confidence">
            <a:extLst>
              <a:ext uri="{FF2B5EF4-FFF2-40B4-BE49-F238E27FC236}">
                <a16:creationId xmlns:a16="http://schemas.microsoft.com/office/drawing/2014/main" id="{7DDF0824-9437-DBE7-B0F5-931B588298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81613" y="1739407"/>
            <a:ext cx="351909" cy="488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095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78 -0.00023 L -0.00039 0.11343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567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1.48148E-6 L -0.00026 0.11342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5671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0857 L 0.00013 0.12014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57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6" presetClass="entr" presetSubtype="2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3 0.05416 L 0.05183 0.11296 L 0.30365 0.11296 L 0.43998 0.00324 " pathEditMode="relative" rAng="0" ptsTypes="AAAA">
                                      <p:cBhvr>
                                        <p:cTn id="7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92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3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1AC63344-35EE-C544-A6A2-95622C9038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81793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rpanet2">
            <a:extLst>
              <a:ext uri="{FF2B5EF4-FFF2-40B4-BE49-F238E27FC236}">
                <a16:creationId xmlns:a16="http://schemas.microsoft.com/office/drawing/2014/main" id="{E7F81C40-077A-8344-A0DD-CCE7EDD75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9282054" y="4269293"/>
            <a:ext cx="2443026" cy="2370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7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Kleinrock - queueing theory shows effectiveness of packet-switching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1964: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Baran - packet-switching in military nets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1967: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ARPAnet conceived by Advanced Research Projects Agency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1969: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first ARPAnet node operational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public demo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NCP (Network Control Protocol) first host-host protocol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first e-mail program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has 15 nodes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9867" y="1211969"/>
            <a:ext cx="75684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1961-1972: Early packet-switching principles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863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1970: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ALOHAnet satellite network in Hawaii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1974: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Cerf and Kahn - architecture for interconnecting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1976: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Ethernet at Xerox PARC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late70’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proprietary architectures: DECnet, SNA, XNA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1979: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ARPAnet has 200 nodes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100649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1972-1980: Internetworking, new and proprietary networks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B01480-39E3-A449-9BF1-26DFD957BB24}"/>
              </a:ext>
            </a:extLst>
          </p:cNvPr>
          <p:cNvGrpSpPr/>
          <p:nvPr/>
        </p:nvGrpSpPr>
        <p:grpSpPr>
          <a:xfrm>
            <a:off x="6851353" y="2147296"/>
            <a:ext cx="4978399" cy="4075895"/>
            <a:chOff x="6851353" y="2147296"/>
            <a:chExt cx="4978399" cy="4075895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608262C8-1FAC-0443-9A02-4D30DF80F9F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879929" y="2320332"/>
              <a:ext cx="4735804" cy="390285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7475" marR="0" lvl="0" indent="127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Cerf and Kahn’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internetworking principles: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minimalism, autonomy - no internal changes required to interconnect networks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best-effort service model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stateless routing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decentralized control</a:t>
              </a:r>
            </a:p>
            <a:p>
              <a:pPr marL="1174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define today’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 architecture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1C6B9B7-113F-CF4E-B965-F2D14958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353" y="2147296"/>
              <a:ext cx="4978399" cy="4050304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D3DCC67-63F6-B945-AA9C-E5C8ADE95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675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deployment of TCP/IP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e-mail protocol defined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DNS defined for name-to-IP-address translation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1985: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ftp protocol defined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1988: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TCP congestion control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 national networks: CSnet, BITnet, NSFnet, Minitel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100,000 hosts connected to confederation of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133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1980-1990: new protocols, a proliferation of networks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5251F43-145C-4745-8AAF-75529DC333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290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  <p:bldP spid="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ARPAnet decommissioned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1991: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NSF lifts restrictions on commercial use of NSFnet (decommissioned, 1995)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hypertext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[Bush 1945, Nelson 1960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s]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HTML, HTTP: Berners-Lee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1994: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Mosaic, later Netscape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late 1990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commercialization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the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– 2000s: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 killer apps: instant messaging, P2P file sharing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security to forefront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est. 50 million host, 100 million+ users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backbone links running at Gbps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100589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1990, 2000s: commercialization, the Web, new applications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372142-082B-F24A-8C5A-2A184D6D99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30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3532" y="1770592"/>
            <a:ext cx="11142134" cy="47340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9113" marR="0" lvl="1" indent="-388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aggressive deployment of broadband home access (10-100’s Mbps)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2008: software-defined networking (SDN)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increasing ubiquity of high-speed wireless access: 4G/5G, WiFi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service providers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(Google, FB, Microsoft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create their own networks</a:t>
            </a:r>
          </a:p>
          <a:p>
            <a:pPr marL="812800" marR="0" lvl="2" indent="-2349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bypass commercial Internet to connect “close” to end user, providing 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instantaneous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to social media, search, video content, …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enterprises run their services in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cloud”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Amazon Web Services, Microsoft Azure)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rise of smartphones: more mobile than fixed devices on Internet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(2017)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15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 devices attached to Internet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(2023,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statista.com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69460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2005-present: scale, SDN, mobility, cloud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5605DD5-B970-0D47-8DE7-E0269EA38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0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history</a:t>
            </a:r>
            <a:endParaRPr 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1 slides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51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327275" cy="3171825"/>
            <a:chOff x="4556452" y="1162095"/>
            <a:chExt cx="2326213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Transport</a:t>
                </a:r>
                <a:r>
                  <a:rPr lang="en-US" altLang="en-US" sz="1400" dirty="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Network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Link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Physical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/>
                  <a:t>application</a:t>
                </a:r>
              </a:p>
              <a:p>
                <a:pPr algn="ctr"/>
                <a:r>
                  <a:rPr lang="en-US" altLang="en-US" sz="1600" dirty="0"/>
                  <a:t>(www browser, </a:t>
                </a:r>
              </a:p>
              <a:p>
                <a:pPr algn="ctr"/>
                <a:r>
                  <a:rPr lang="en-US" altLang="en-US" sz="1600" dirty="0"/>
                  <a:t>email client</a:t>
                </a:r>
                <a:r>
                  <a:rPr lang="en-US" altLang="en-US" sz="2000" dirty="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application</a:t>
              </a:r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OS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6" y="1265944"/>
            <a:ext cx="2925231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analyzer</a:t>
                  </a:r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10414</TotalTime>
  <Words>7240</Words>
  <Application>Microsoft Office PowerPoint</Application>
  <PresentationFormat>宽屏</PresentationFormat>
  <Paragraphs>2401</Paragraphs>
  <Slides>89</Slides>
  <Notes>85</Notes>
  <HiddenSlides>0</HiddenSlides>
  <MMClips>0</MMClips>
  <ScaleCrop>false</ScaleCrop>
  <HeadingPairs>
    <vt:vector size="8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89</vt:i4>
      </vt:variant>
    </vt:vector>
  </HeadingPairs>
  <TitlesOfParts>
    <vt:vector size="99" baseType="lpstr">
      <vt:lpstr>ZapfDingbats</vt:lpstr>
      <vt:lpstr>Arial</vt:lpstr>
      <vt:lpstr>Calibri</vt:lpstr>
      <vt:lpstr>Calibri Light</vt:lpstr>
      <vt:lpstr>Comic Sans MS</vt:lpstr>
      <vt:lpstr>Gill Sans MT</vt:lpstr>
      <vt:lpstr>Times New Roman</vt:lpstr>
      <vt:lpstr>Wingdings</vt:lpstr>
      <vt:lpstr>Office Theme</vt:lpstr>
      <vt:lpstr>Clip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digital subscriber line (DSL)</vt:lpstr>
      <vt:lpstr>Access networks: cable-based access</vt:lpstr>
      <vt:lpstr>Access networks: cable-based access</vt:lpstr>
      <vt:lpstr>Wireless access networks</vt:lpstr>
      <vt:lpstr>Access networks: home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Two key network-core functions</vt:lpstr>
      <vt:lpstr>PowerPoint 演示文稿</vt:lpstr>
      <vt:lpstr>PowerPoint 演示文稿</vt:lpstr>
      <vt:lpstr>Packet-switching: store-and-forward</vt:lpstr>
      <vt:lpstr>Packet-switching: queueing</vt:lpstr>
      <vt:lpstr>Packet-switching: queueing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PowerPoint 演示文稿</vt:lpstr>
      <vt:lpstr>PowerPoint 演示文稿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Chapter 1: roadmap</vt:lpstr>
      <vt:lpstr>How do packet delay and loss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PowerPoint 演示文稿</vt:lpstr>
      <vt:lpstr>Packet loss</vt:lpstr>
      <vt:lpstr>Throughput</vt:lpstr>
      <vt:lpstr>Throughput</vt:lpstr>
      <vt:lpstr>Throughput: network scenario</vt:lpstr>
      <vt:lpstr>Chapter 1: roadmap</vt:lpstr>
      <vt:lpstr>Network security</vt:lpstr>
      <vt:lpstr>Bad guys: packet interception</vt:lpstr>
      <vt:lpstr>Bad guys:  fake identity</vt:lpstr>
      <vt:lpstr>Bad guys: denial of service</vt:lpstr>
      <vt:lpstr>Lines of defense:</vt:lpstr>
      <vt:lpstr>Chapter 1: roadmap</vt:lpstr>
      <vt:lpstr>Protocol “layers” and reference models</vt:lpstr>
      <vt:lpstr>Example: organization of air travel</vt:lpstr>
      <vt:lpstr>Example: organization of air travel</vt:lpstr>
      <vt:lpstr>Why layering?</vt:lpstr>
      <vt:lpstr>Layered Internet protocol stack</vt:lpstr>
      <vt:lpstr>Services, Layering and Encapsulation</vt:lpstr>
      <vt:lpstr>Services, Layering and Encapsulation</vt:lpstr>
      <vt:lpstr>Services, Layering and Encapsulation</vt:lpstr>
      <vt:lpstr>Encapsulation</vt:lpstr>
      <vt:lpstr>Services, Layering and Encapsulation</vt:lpstr>
      <vt:lpstr>Encapsulation: an end-end view</vt:lpstr>
      <vt:lpstr>Chapter 1: roadmap</vt:lpstr>
      <vt:lpstr>Internet history</vt:lpstr>
      <vt:lpstr>Internet history</vt:lpstr>
      <vt:lpstr>Internet history</vt:lpstr>
      <vt:lpstr>Internet history</vt:lpstr>
      <vt:lpstr>Internet history</vt:lpstr>
      <vt:lpstr>Chapter 1: summary</vt:lpstr>
      <vt:lpstr>Additional Chapter 1 slides</vt:lpstr>
      <vt:lpstr>ISO/OSI reference model</vt:lpstr>
      <vt:lpstr>Services, Layering and Encapsulation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倩怡 黄</cp:lastModifiedBy>
  <cp:revision>195</cp:revision>
  <dcterms:created xsi:type="dcterms:W3CDTF">2020-01-18T07:24:59Z</dcterms:created>
  <dcterms:modified xsi:type="dcterms:W3CDTF">2025-09-10T08:03:00Z</dcterms:modified>
</cp:coreProperties>
</file>